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1" r:id="rId3"/>
    <p:sldId id="259" r:id="rId4"/>
    <p:sldId id="260" r:id="rId5"/>
    <p:sldId id="257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4C75D-049E-4394-BE6A-5864DA5B5445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CAEE-5141-4496-BD1F-01EF8FC2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82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CAEE-5141-4496-BD1F-01EF8FC25B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07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CAEE-5141-4496-BD1F-01EF8FC25B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17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CAEE-5141-4496-BD1F-01EF8FC25B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17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defTabSz="230188">
              <a:spcBef>
                <a:spcPts val="0"/>
              </a:spcBef>
            </a:pPr>
            <a:r>
              <a:rPr lang="ru-RU" sz="4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к блоку </a:t>
            </a:r>
            <a:r>
              <a:rPr lang="ru-RU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мероприятий</a:t>
            </a:r>
            <a:br>
              <a:rPr lang="ru-RU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«Молодёжь против </a:t>
            </a:r>
            <a:r>
              <a:rPr lang="ru-RU" sz="4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наркотиков»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208912" cy="1800200"/>
          </a:xfrm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  <a:buSzPct val="70000"/>
            </a:pPr>
            <a:endParaRPr lang="ru-RU" sz="23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/>
              </a:buClr>
              <a:buSzPct val="70000"/>
            </a:pP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для организации и проведения профилактического мероприятия с </a:t>
            </a:r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обучающимися 9-11 классов организаций </a:t>
            </a:r>
            <a:r>
              <a:rPr lang="ru-RU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общего образования</a:t>
            </a:r>
          </a:p>
          <a:p>
            <a:endParaRPr lang="ru-RU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5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48472" cy="59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555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думали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23190"/>
            <a:ext cx="320562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411019" cy="248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73175"/>
            <a:ext cx="7632847" cy="14382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40458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думали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83" y="1756791"/>
            <a:ext cx="3773117" cy="220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68961"/>
            <a:ext cx="3246741" cy="18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94263"/>
            <a:ext cx="2366796" cy="17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7776865" cy="14382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7838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_CopperGothTitulSh" panose="020E07030202030204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Рабочий стол\йййййй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790"/>
            <a:ext cx="8784976" cy="59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620688"/>
            <a:ext cx="881838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46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Ответственность за употребление наркотиков и участие в их незаконном обороте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ln>
            <a:noFill/>
          </a:ln>
        </p:spPr>
        <p:txBody>
          <a:bodyPr/>
          <a:lstStyle/>
          <a:p>
            <a:pPr marL="457200">
              <a:buFont typeface="Wingdings" panose="05000000000000000000" pitchFamily="2" charset="2"/>
              <a:buChar char="§"/>
            </a:pPr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Ответственность за незаконное приобретение, хранение, перевозку наркотических средств или психотропных веществ (ст.228 УК РФ) </a:t>
            </a:r>
            <a:r>
              <a:rPr lang="ru-RU" sz="20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(лишение свободы вплоть до пожизненного срока заключения).</a:t>
            </a:r>
            <a:endParaRPr lang="ru-RU" sz="2000" b="1" dirty="0">
              <a:ln w="11430">
                <a:solidFill>
                  <a:schemeClr val="bg1"/>
                </a:solidFill>
              </a:ln>
              <a:solidFill>
                <a:srgbClr val="C0504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xtBook" panose="020B7200000000000000" pitchFamily="34" charset="0"/>
              <a:cs typeface="Times New Roman" panose="02020603050405020304" pitchFamily="18" charset="0"/>
            </a:endParaRPr>
          </a:p>
          <a:p>
            <a:pPr marL="457200" lvl="0">
              <a:buFont typeface="Wingdings" panose="05000000000000000000" pitchFamily="2" charset="2"/>
              <a:buChar char="§"/>
            </a:pPr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Ответственность за склонение к употреблению наркотических средств (ст. 230, ч.1 УК РФ) (как минимум 5 лет лишения свободы).</a:t>
            </a:r>
          </a:p>
          <a:p>
            <a:pPr marL="457200" lvl="0">
              <a:buFont typeface="Wingdings" panose="05000000000000000000" pitchFamily="2" charset="2"/>
              <a:buChar char="§"/>
            </a:pPr>
            <a:r>
              <a:rPr lang="ru-RU" sz="2000" b="1" dirty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Ответственность за потребление наркотических средств или психотропных веществ без назначения врача (ст. 6.9. административного кодекса РФ) (штраф до 5000 рублей или арест на 15 суток).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725737" cy="2011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572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12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уверенного отказа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marL="45720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Если хотите в чем-либо отказать человеку, 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четко 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и однозначно скажите ему «НЕТ», не объясняя причины.</a:t>
            </a:r>
            <a:endParaRPr lang="ru-RU" sz="2400" b="1" dirty="0" smtClean="0">
              <a:ln w="11430">
                <a:solidFill>
                  <a:schemeClr val="bg1"/>
                </a:solidFill>
              </a:ln>
              <a:solidFill>
                <a:srgbClr val="C0504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xtBook" panose="020B7200000000000000" pitchFamily="34" charset="0"/>
              <a:cs typeface="Times New Roman" panose="02020603050405020304" pitchFamily="18" charset="0"/>
            </a:endParaRPr>
          </a:p>
          <a:p>
            <a:pPr marL="457200" lvl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Можете объяснить причину отказа, но не извиняйтесь, мотивируя тем, что для вас так будет лучше.</a:t>
            </a:r>
            <a:endParaRPr lang="ru-RU" sz="2400" b="1" dirty="0">
              <a:ln w="11430">
                <a:solidFill>
                  <a:schemeClr val="bg1"/>
                </a:solidFill>
              </a:ln>
              <a:solidFill>
                <a:srgbClr val="C0504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xtBook" panose="020B7200000000000000" pitchFamily="34" charset="0"/>
              <a:cs typeface="Times New Roman" panose="02020603050405020304" pitchFamily="18" charset="0"/>
            </a:endParaRPr>
          </a:p>
          <a:p>
            <a:pPr marL="457200" lvl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Сошлитесь на другие занятия и планы.</a:t>
            </a:r>
          </a:p>
          <a:p>
            <a:pPr marL="457200" lvl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Отвечайте без паузы – так быстро, как только это вообще 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C0504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extBook" panose="020B7200000000000000" pitchFamily="34" charset="0"/>
                <a:cs typeface="Times New Roman" panose="02020603050405020304" pitchFamily="18" charset="0"/>
              </a:rPr>
              <a:t>возможно.</a:t>
            </a:r>
            <a:endParaRPr lang="ru-RU" sz="2400" b="1" dirty="0">
              <a:ln w="11430">
                <a:solidFill>
                  <a:schemeClr val="bg1"/>
                </a:solidFill>
              </a:ln>
              <a:solidFill>
                <a:srgbClr val="C0504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xtBook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2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2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</TotalTime>
  <Words>179</Words>
  <Application>Microsoft Office PowerPoint</Application>
  <PresentationFormat>Экран (4:3)</PresentationFormat>
  <Paragraphs>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блоку мероприятий «Молодёжь против наркотиков» </vt:lpstr>
      <vt:lpstr>Слайд 2</vt:lpstr>
      <vt:lpstr>Они думали:</vt:lpstr>
      <vt:lpstr>Они думали: </vt:lpstr>
      <vt:lpstr>Слайд 5</vt:lpstr>
      <vt:lpstr>Слайд 6</vt:lpstr>
      <vt:lpstr>Ответственность за употребление наркотиков и участие в их незаконном обороте</vt:lpstr>
      <vt:lpstr>Правила уверенного отказа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Какова цена за «соль»?</dc:title>
  <dc:creator>user</dc:creator>
  <cp:lastModifiedBy>Нестерович И</cp:lastModifiedBy>
  <cp:revision>21</cp:revision>
  <dcterms:created xsi:type="dcterms:W3CDTF">2016-09-09T10:09:44Z</dcterms:created>
  <dcterms:modified xsi:type="dcterms:W3CDTF">2016-10-10T06:31:07Z</dcterms:modified>
</cp:coreProperties>
</file>